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5143500" cx="9144000"/>
  <p:notesSz cx="6858000" cy="9144000"/>
  <p:embeddedFontLst>
    <p:embeddedFont>
      <p:font typeface="Proxima Nova"/>
      <p:regular r:id="rId74"/>
      <p:bold r:id="rId75"/>
      <p:italic r:id="rId76"/>
      <p:boldItalic r:id="rId77"/>
    </p:embeddedFont>
    <p:embeddedFont>
      <p:font typeface="Playfair Display"/>
      <p:regular r:id="rId78"/>
      <p:bold r:id="rId79"/>
      <p:italic r:id="rId80"/>
      <p:boldItalic r:id="rId81"/>
    </p:embeddedFont>
    <p:embeddedFont>
      <p:font typeface="Lat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Lato-italic.fntdata"/><Relationship Id="rId83" Type="http://schemas.openxmlformats.org/officeDocument/2006/relationships/font" Target="fonts/Lato-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Lato-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layfairDisplay-italic.fntdata"/><Relationship Id="rId82" Type="http://schemas.openxmlformats.org/officeDocument/2006/relationships/font" Target="fonts/Lato-regular.fntdata"/><Relationship Id="rId81"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ProximaNova-bold.fntdata"/><Relationship Id="rId30" Type="http://schemas.openxmlformats.org/officeDocument/2006/relationships/slide" Target="slides/slide25.xml"/><Relationship Id="rId74" Type="http://schemas.openxmlformats.org/officeDocument/2006/relationships/font" Target="fonts/ProximaNova-regular.fntdata"/><Relationship Id="rId33" Type="http://schemas.openxmlformats.org/officeDocument/2006/relationships/slide" Target="slides/slide28.xml"/><Relationship Id="rId77" Type="http://schemas.openxmlformats.org/officeDocument/2006/relationships/font" Target="fonts/ProximaNova-boldItalic.fntdata"/><Relationship Id="rId32" Type="http://schemas.openxmlformats.org/officeDocument/2006/relationships/slide" Target="slides/slide27.xml"/><Relationship Id="rId76" Type="http://schemas.openxmlformats.org/officeDocument/2006/relationships/font" Target="fonts/ProximaNova-italic.fntdata"/><Relationship Id="rId35" Type="http://schemas.openxmlformats.org/officeDocument/2006/relationships/slide" Target="slides/slide30.xml"/><Relationship Id="rId79" Type="http://schemas.openxmlformats.org/officeDocument/2006/relationships/font" Target="fonts/PlayfairDisplay-bold.fntdata"/><Relationship Id="rId34" Type="http://schemas.openxmlformats.org/officeDocument/2006/relationships/slide" Target="slides/slide29.xml"/><Relationship Id="rId78" Type="http://schemas.openxmlformats.org/officeDocument/2006/relationships/font" Target="fonts/PlayfairDisplay-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6b95abbb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6b95abbb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6645c9cb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6645c9cb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6645c9cb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6645c9cb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6645c9cbf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6645c9cbf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6645c9cbf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6645c9cbf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6645c9cbf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6645c9cbf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6645c9cbf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6645c9cbf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6645c9cb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6645c9cb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6645c9cbf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6645c9cbf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6645c9cbf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6645c9cbf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6645c9cbf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6645c9cbf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6645c9cb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6645c9cb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6645c9cb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6645c9cbf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6645c9cbf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6645c9cbf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6645c9cbf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6645c9cbf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6645c9cbf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6645c9cbf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6645c9cbf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6645c9cbf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6645c9cbf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6645c9cbf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6645c9cbf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6645c9cbf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6645c9cbf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6645c9cbf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6645c9cbf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6645c9cbf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6645c9cbf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6645c9cbf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6645c9cb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6645c9cb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6645c9cbf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6645c9cbf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6645c9cbf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6645c9cbf_1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6645c9cbf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6645c9cbf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6645c9cbf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6645c9cbf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58b7685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58b7685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6645c9cbf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6645c9cbf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6645c9cbf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6645c9cbf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6645c9cbf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6645c9cbf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6645c9cbf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6645c9cbf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6645c9cbf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6645c9cbf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6645c9cb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6645c9cb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6645c9cbf_1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6645c9cbf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6645c9cbf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6645c9cbf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6645c9cbf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6645c9cbf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6645c9cbf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6645c9cbf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6645c9cbf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6645c9cbf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6645c9cbf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6645c9cbf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6645c9cbf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6645c9cbf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6645c9cbf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6645c9cbf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6645c9cbf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6645c9cbf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6645c9cbf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6645c9cbf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6645c9cb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6645c9cb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6645c9cbf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6645c9cbf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6645c9cbf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6645c9cbf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6645c9cbf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6645c9cbf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58b7685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58b7685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6645c9cbf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6645c9cbf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46645c9cbf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6645c9cbf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6645c9cbf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6645c9cbf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6645c9cbf_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6645c9cbf_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6645c9cbf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6645c9cbf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6645c9cbf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6645c9cbf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6645c9cbf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6645c9cbf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6645c9cbf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6645c9cbf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6645c9cbf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6645c9cbf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46645c9cbf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46645c9cbf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6645c9cbf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6645c9cbf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6b95abbb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6b95abbb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6645c9cbf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6645c9cbf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6645c9cbf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6645c9cbf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6645c9cbf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6645c9cbf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6645c9cbf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6645c9cbf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6645c9cbf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6645c9cbf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6645c9cb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6645c9cb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6645c9cb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6645c9cb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7.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0.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6.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2.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0.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png"/><Relationship Id="rId4"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0" name="Google Shape;60;p13"/>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1. NoSQL MongoD</a:t>
            </a:r>
            <a:r>
              <a:rPr b="1" lang="en">
                <a:solidFill>
                  <a:srgbClr val="FFFFFF"/>
                </a:solidFill>
                <a:latin typeface="Proxima Nova"/>
                <a:ea typeface="Proxima Nova"/>
                <a:cs typeface="Proxima Nova"/>
                <a:sym typeface="Proxima Nova"/>
              </a:rPr>
              <a:t>B</a:t>
            </a:r>
            <a:endParaRPr b="1">
              <a:solidFill>
                <a:srgbClr val="FFFFFF"/>
              </a:solidFill>
              <a:latin typeface="Proxima Nova"/>
              <a:ea typeface="Proxima Nova"/>
              <a:cs typeface="Proxima Nova"/>
              <a:sym typeface="Proxima Nova"/>
            </a:endParaRPr>
          </a:p>
          <a:p>
            <a:pPr indent="0" lvl="0" marL="0" rtl="0" algn="l">
              <a:spcBef>
                <a:spcPts val="1600"/>
              </a:spcBef>
              <a:spcAft>
                <a:spcPts val="0"/>
              </a:spcAft>
              <a:buNone/>
            </a:pPr>
            <a:r>
              <a:rPr b="1" lang="en">
                <a:solidFill>
                  <a:srgbClr val="FFFFFF"/>
                </a:solidFill>
                <a:latin typeface="Proxima Nova"/>
                <a:ea typeface="Proxima Nova"/>
                <a:cs typeface="Proxima Nova"/>
                <a:sym typeface="Proxima Nova"/>
              </a:rPr>
              <a:t>2. Cassandra</a:t>
            </a:r>
            <a:endParaRPr b="1">
              <a:solidFill>
                <a:srgbClr val="FFFFFF"/>
              </a:solidFill>
              <a:latin typeface="Proxima Nova"/>
              <a:ea typeface="Proxima Nova"/>
              <a:cs typeface="Proxima Nova"/>
              <a:sym typeface="Proxima Nova"/>
            </a:endParaRPr>
          </a:p>
          <a:p>
            <a:pPr indent="0" lvl="0" marL="0" rtl="0" algn="l">
              <a:spcBef>
                <a:spcPts val="1600"/>
              </a:spcBef>
              <a:spcAft>
                <a:spcPts val="0"/>
              </a:spcAft>
              <a:buNone/>
            </a:pPr>
            <a:r>
              <a:rPr b="1" lang="en">
                <a:solidFill>
                  <a:srgbClr val="FFFFFF"/>
                </a:solidFill>
                <a:latin typeface="Proxima Nova"/>
                <a:ea typeface="Proxima Nova"/>
                <a:cs typeface="Proxima Nova"/>
                <a:sym typeface="Proxima Nova"/>
              </a:rPr>
              <a:t>3. Graph: Neo4j</a:t>
            </a:r>
            <a:endParaRPr b="1">
              <a:solidFill>
                <a:srgbClr val="FFFFFF"/>
              </a:solidFill>
              <a:latin typeface="Proxima Nova"/>
              <a:ea typeface="Proxima Nova"/>
              <a:cs typeface="Proxima Nova"/>
              <a:sym typeface="Proxima Nova"/>
            </a:endParaRPr>
          </a:p>
          <a:p>
            <a:pPr indent="0" lvl="0" marL="0" rtl="0" algn="l">
              <a:spcBef>
                <a:spcPts val="1600"/>
              </a:spcBef>
              <a:spcAft>
                <a:spcPts val="0"/>
              </a:spcAft>
              <a:buNone/>
            </a:pPr>
            <a:r>
              <a:rPr b="1" lang="en">
                <a:solidFill>
                  <a:srgbClr val="FFFFFF"/>
                </a:solidFill>
                <a:latin typeface="Proxima Nova"/>
                <a:ea typeface="Proxima Nova"/>
                <a:cs typeface="Proxima Nova"/>
                <a:sym typeface="Proxima Nova"/>
              </a:rPr>
              <a:t>4. HDFS</a:t>
            </a:r>
            <a:endParaRPr b="1">
              <a:solidFill>
                <a:srgbClr val="FFFFFF"/>
              </a:solidFill>
              <a:latin typeface="Proxima Nova"/>
              <a:ea typeface="Proxima Nova"/>
              <a:cs typeface="Proxima Nova"/>
              <a:sym typeface="Proxima Nova"/>
            </a:endParaRPr>
          </a:p>
          <a:p>
            <a:pPr indent="0" lvl="0" marL="0" rtl="0" algn="l">
              <a:spcBef>
                <a:spcPts val="1600"/>
              </a:spcBef>
              <a:spcAft>
                <a:spcPts val="0"/>
              </a:spcAft>
              <a:buNone/>
            </a:pPr>
            <a:r>
              <a:rPr b="1" lang="en">
                <a:solidFill>
                  <a:srgbClr val="FFFFFF"/>
                </a:solidFill>
                <a:latin typeface="Proxima Nova"/>
                <a:ea typeface="Proxima Nova"/>
                <a:cs typeface="Proxima Nova"/>
                <a:sym typeface="Proxima Nova"/>
              </a:rPr>
              <a:t>5. IPFS </a:t>
            </a:r>
            <a:endParaRPr b="1">
              <a:solidFill>
                <a:srgbClr val="FFFFFF"/>
              </a:solidFill>
              <a:latin typeface="Proxima Nova"/>
              <a:ea typeface="Proxima Nova"/>
              <a:cs typeface="Proxima Nova"/>
              <a:sym typeface="Proxima Nova"/>
            </a:endParaRPr>
          </a:p>
          <a:p>
            <a:pPr indent="0" lvl="0" marL="0" rtl="0" algn="l">
              <a:spcBef>
                <a:spcPts val="1600"/>
              </a:spcBef>
              <a:spcAft>
                <a:spcPts val="0"/>
              </a:spcAft>
              <a:buNone/>
            </a:pPr>
            <a:r>
              <a:rPr b="1" lang="en">
                <a:solidFill>
                  <a:srgbClr val="FFFFFF"/>
                </a:solidFill>
                <a:latin typeface="Proxima Nova"/>
                <a:ea typeface="Proxima Nova"/>
                <a:cs typeface="Proxima Nova"/>
                <a:sym typeface="Proxima Nova"/>
              </a:rPr>
              <a:t>6. REDIS</a:t>
            </a:r>
            <a:endParaRPr b="1">
              <a:solidFill>
                <a:srgbClr val="FFFFFF"/>
              </a:solidFill>
              <a:latin typeface="Proxima Nova"/>
              <a:ea typeface="Proxima Nova"/>
              <a:cs typeface="Proxima Nova"/>
              <a:sym typeface="Proxima Nova"/>
            </a:endParaRPr>
          </a:p>
          <a:p>
            <a:pPr indent="0" lvl="0" marL="0" rtl="0" algn="l">
              <a:spcBef>
                <a:spcPts val="1600"/>
              </a:spcBef>
              <a:spcAft>
                <a:spcPts val="1600"/>
              </a:spcAft>
              <a:buNone/>
            </a:pPr>
            <a:r>
              <a:rPr b="1" lang="en">
                <a:solidFill>
                  <a:srgbClr val="FFFFFF"/>
                </a:solidFill>
                <a:latin typeface="Proxima Nova"/>
                <a:ea typeface="Proxima Nova"/>
                <a:cs typeface="Proxima Nova"/>
                <a:sym typeface="Proxima Nova"/>
              </a:rPr>
              <a:t>7. Web Services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414125" y="1152487"/>
            <a:ext cx="8315750" cy="3102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Store</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 name="Google Shape;125;p23"/>
          <p:cNvPicPr preferRelativeResize="0"/>
          <p:nvPr/>
        </p:nvPicPr>
        <p:blipFill>
          <a:blip r:embed="rId3">
            <a:alphaModFix/>
          </a:blip>
          <a:stretch>
            <a:fillRect/>
          </a:stretch>
        </p:blipFill>
        <p:spPr>
          <a:xfrm>
            <a:off x="643213" y="1096739"/>
            <a:ext cx="7857577" cy="3527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24"/>
          <p:cNvPicPr preferRelativeResize="0"/>
          <p:nvPr/>
        </p:nvPicPr>
        <p:blipFill>
          <a:blip r:embed="rId3">
            <a:alphaModFix/>
          </a:blip>
          <a:stretch>
            <a:fillRect/>
          </a:stretch>
        </p:blipFill>
        <p:spPr>
          <a:xfrm>
            <a:off x="675975" y="1322613"/>
            <a:ext cx="7678974" cy="2841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Key-Value Store</a:t>
            </a:r>
            <a:endParaRPr/>
          </a:p>
        </p:txBody>
      </p:sp>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9" name="Google Shape;139;p25"/>
          <p:cNvPicPr preferRelativeResize="0"/>
          <p:nvPr/>
        </p:nvPicPr>
        <p:blipFill rotWithShape="1">
          <a:blip r:embed="rId3">
            <a:alphaModFix/>
          </a:blip>
          <a:srcRect b="-14469" l="630" r="-629" t="14470"/>
          <a:stretch/>
        </p:blipFill>
        <p:spPr>
          <a:xfrm>
            <a:off x="1001574" y="1152475"/>
            <a:ext cx="7140851" cy="4145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 name="Google Shape;146;p26"/>
          <p:cNvPicPr preferRelativeResize="0"/>
          <p:nvPr/>
        </p:nvPicPr>
        <p:blipFill>
          <a:blip r:embed="rId3">
            <a:alphaModFix/>
          </a:blip>
          <a:stretch>
            <a:fillRect/>
          </a:stretch>
        </p:blipFill>
        <p:spPr>
          <a:xfrm>
            <a:off x="637925" y="1307188"/>
            <a:ext cx="7868149" cy="2898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Column Store</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Each key is associated with multiple attributes (i.e. Columns)</a:t>
            </a:r>
            <a:endParaRPr sz="2000"/>
          </a:p>
          <a:p>
            <a:pPr indent="-355600" lvl="0" marL="457200" rtl="0" algn="l">
              <a:spcBef>
                <a:spcPts val="0"/>
              </a:spcBef>
              <a:spcAft>
                <a:spcPts val="0"/>
              </a:spcAft>
              <a:buSzPts val="2000"/>
              <a:buChar char="●"/>
            </a:pPr>
            <a:r>
              <a:rPr lang="en" sz="2000"/>
              <a:t>Hybrid row/column stores</a:t>
            </a:r>
            <a:endParaRPr sz="2000"/>
          </a:p>
          <a:p>
            <a:pPr indent="-355600" lvl="0" marL="457200" rtl="0" algn="l">
              <a:spcBef>
                <a:spcPts val="0"/>
              </a:spcBef>
              <a:spcAft>
                <a:spcPts val="0"/>
              </a:spcAft>
              <a:buSzPts val="2000"/>
              <a:buChar char="●"/>
            </a:pPr>
            <a:r>
              <a:rPr lang="en" sz="2000"/>
              <a:t>Examples: Hbase, Cassandra</a:t>
            </a:r>
            <a:endParaRPr sz="2000"/>
          </a:p>
        </p:txBody>
      </p:sp>
      <p:pic>
        <p:nvPicPr>
          <p:cNvPr id="153" name="Google Shape;153;p27"/>
          <p:cNvPicPr preferRelativeResize="0"/>
          <p:nvPr/>
        </p:nvPicPr>
        <p:blipFill>
          <a:blip r:embed="rId3">
            <a:alphaModFix/>
          </a:blip>
          <a:stretch>
            <a:fillRect/>
          </a:stretch>
        </p:blipFill>
        <p:spPr>
          <a:xfrm>
            <a:off x="4426900" y="1840675"/>
            <a:ext cx="4166251" cy="284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NoSQL?</a:t>
            </a:r>
            <a:endParaRPr/>
          </a:p>
        </p:txBody>
      </p:sp>
      <p:sp>
        <p:nvSpPr>
          <p:cNvPr id="159" name="Google Shape;15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Scalability</a:t>
            </a:r>
            <a:endParaRPr sz="2400"/>
          </a:p>
          <a:p>
            <a:pPr indent="-381000" lvl="0" marL="457200" rtl="0" algn="l">
              <a:spcBef>
                <a:spcPts val="0"/>
              </a:spcBef>
              <a:spcAft>
                <a:spcPts val="0"/>
              </a:spcAft>
              <a:buSzPts val="2400"/>
              <a:buChar char="●"/>
            </a:pPr>
            <a:r>
              <a:rPr lang="en" sz="2400"/>
              <a:t>Concurrency</a:t>
            </a:r>
            <a:endParaRPr sz="2400"/>
          </a:p>
          <a:p>
            <a:pPr indent="-381000" lvl="0" marL="457200" rtl="0" algn="l">
              <a:spcBef>
                <a:spcPts val="0"/>
              </a:spcBef>
              <a:spcAft>
                <a:spcPts val="0"/>
              </a:spcAft>
              <a:buSzPts val="2400"/>
              <a:buChar char="●"/>
            </a:pPr>
            <a:r>
              <a:rPr lang="en" sz="2400"/>
              <a:t>New Trends</a:t>
            </a:r>
            <a:endParaRPr sz="2400"/>
          </a:p>
        </p:txBody>
      </p:sp>
      <p:pic>
        <p:nvPicPr>
          <p:cNvPr id="160" name="Google Shape;160;p28"/>
          <p:cNvPicPr preferRelativeResize="0"/>
          <p:nvPr/>
        </p:nvPicPr>
        <p:blipFill>
          <a:blip r:embed="rId3">
            <a:alphaModFix/>
          </a:blip>
          <a:stretch>
            <a:fillRect/>
          </a:stretch>
        </p:blipFill>
        <p:spPr>
          <a:xfrm>
            <a:off x="2880103" y="1209275"/>
            <a:ext cx="5639600" cy="330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Reasons to Choose a NoSQL Database</a:t>
            </a:r>
            <a:endParaRPr/>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29"/>
          <p:cNvPicPr preferRelativeResize="0"/>
          <p:nvPr/>
        </p:nvPicPr>
        <p:blipFill rotWithShape="1">
          <a:blip r:embed="rId3">
            <a:alphaModFix/>
          </a:blip>
          <a:srcRect b="0" l="0" r="0" t="26766"/>
          <a:stretch/>
        </p:blipFill>
        <p:spPr>
          <a:xfrm>
            <a:off x="311700" y="1540422"/>
            <a:ext cx="8520600" cy="2180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NoSQL vs SQL</a:t>
            </a:r>
            <a:endParaRPr/>
          </a:p>
        </p:txBody>
      </p:sp>
      <p:pic>
        <p:nvPicPr>
          <p:cNvPr id="173" name="Google Shape;173;p30"/>
          <p:cNvPicPr preferRelativeResize="0"/>
          <p:nvPr/>
        </p:nvPicPr>
        <p:blipFill>
          <a:blip r:embed="rId3">
            <a:alphaModFix/>
          </a:blip>
          <a:stretch>
            <a:fillRect/>
          </a:stretch>
        </p:blipFill>
        <p:spPr>
          <a:xfrm>
            <a:off x="709613" y="1450650"/>
            <a:ext cx="7724775" cy="2686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Advantages</a:t>
            </a:r>
            <a:endParaRPr/>
          </a:p>
        </p:txBody>
      </p:sp>
      <p:sp>
        <p:nvSpPr>
          <p:cNvPr id="179" name="Google Shape;17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ACID (Atomicity, Consistency, Isolation, Durability) </a:t>
            </a:r>
            <a:r>
              <a:rPr lang="en"/>
              <a:t>compliance reduces anomalies and protects the integrity of your database by suggesting precisely how transactions interact with the database. Often NoSQL databases sacrifice ACID compliance with processing speed and flexibility.</a:t>
            </a:r>
            <a:endParaRPr/>
          </a:p>
          <a:p>
            <a:pPr indent="0" lvl="0" marL="0" rtl="0" algn="l">
              <a:spcBef>
                <a:spcPts val="1600"/>
              </a:spcBef>
              <a:spcAft>
                <a:spcPts val="1600"/>
              </a:spcAft>
              <a:buNone/>
            </a:pPr>
            <a:r>
              <a:t/>
            </a:r>
            <a:endParaRPr/>
          </a:p>
        </p:txBody>
      </p:sp>
      <p:pic>
        <p:nvPicPr>
          <p:cNvPr id="180" name="Google Shape;180;p31"/>
          <p:cNvPicPr preferRelativeResize="0"/>
          <p:nvPr/>
        </p:nvPicPr>
        <p:blipFill>
          <a:blip r:embed="rId3">
            <a:alphaModFix/>
          </a:blip>
          <a:stretch>
            <a:fillRect/>
          </a:stretch>
        </p:blipFill>
        <p:spPr>
          <a:xfrm>
            <a:off x="2443138" y="2571751"/>
            <a:ext cx="4257726" cy="2353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Programming Foundations: Databases ( NoSQL)</a:t>
            </a:r>
            <a:endParaRPr/>
          </a:p>
        </p:txBody>
      </p:sp>
      <p:sp>
        <p:nvSpPr>
          <p:cNvPr id="67" name="Google Shape;67;p14"/>
          <p:cNvSpPr txBox="1"/>
          <p:nvPr/>
        </p:nvSpPr>
        <p:spPr>
          <a:xfrm>
            <a:off x="6929750" y="4114100"/>
            <a:ext cx="20502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By Altotech</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Advantages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6" name="Google Shape;18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Structured Data: Relational databases are really nice when you have a lot of data </a:t>
            </a:r>
            <a:r>
              <a:rPr lang="en"/>
              <a:t>that</a:t>
            </a:r>
            <a:r>
              <a:rPr lang="en"/>
              <a:t> needs to be structured in a very specific way, with different sets of data that relate to each other in some way.</a:t>
            </a:r>
            <a:endParaRPr/>
          </a:p>
          <a:p>
            <a:pPr indent="0" lvl="0" marL="0" rtl="0" algn="l">
              <a:spcBef>
                <a:spcPts val="1600"/>
              </a:spcBef>
              <a:spcAft>
                <a:spcPts val="1600"/>
              </a:spcAft>
              <a:buNone/>
            </a:pPr>
            <a:r>
              <a:t/>
            </a:r>
            <a:endParaRPr/>
          </a:p>
        </p:txBody>
      </p:sp>
      <p:pic>
        <p:nvPicPr>
          <p:cNvPr id="187" name="Google Shape;187;p32"/>
          <p:cNvPicPr preferRelativeResize="0"/>
          <p:nvPr/>
        </p:nvPicPr>
        <p:blipFill>
          <a:blip r:embed="rId3">
            <a:alphaModFix/>
          </a:blip>
          <a:stretch>
            <a:fillRect/>
          </a:stretch>
        </p:blipFill>
        <p:spPr>
          <a:xfrm>
            <a:off x="2538300" y="2195750"/>
            <a:ext cx="4067401" cy="2764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Disadvantages</a:t>
            </a:r>
            <a:endParaRPr/>
          </a:p>
        </p:txBody>
      </p:sp>
      <p:sp>
        <p:nvSpPr>
          <p:cNvPr id="193" name="Google Shape;19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main problem with SQL is scaling it as your database grows. You see, even though scalability is usually tested in production environments, it’s often lower than NoSQL databases. Sharding is quite problematic as well.</a:t>
            </a:r>
            <a:endParaRPr/>
          </a:p>
        </p:txBody>
      </p:sp>
      <p:pic>
        <p:nvPicPr>
          <p:cNvPr id="194" name="Google Shape;194;p33"/>
          <p:cNvPicPr preferRelativeResize="0"/>
          <p:nvPr/>
        </p:nvPicPr>
        <p:blipFill>
          <a:blip r:embed="rId3">
            <a:alphaModFix/>
          </a:blip>
          <a:stretch>
            <a:fillRect/>
          </a:stretch>
        </p:blipFill>
        <p:spPr>
          <a:xfrm>
            <a:off x="2437725" y="2266775"/>
            <a:ext cx="4268549" cy="2667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NOSQL Advantages</a:t>
            </a:r>
            <a:endParaRPr/>
          </a:p>
        </p:txBody>
      </p:sp>
      <p:sp>
        <p:nvSpPr>
          <p:cNvPr id="200" name="Google Shape;200;p34"/>
          <p:cNvSpPr txBox="1"/>
          <p:nvPr>
            <p:ph idx="1" type="body"/>
          </p:nvPr>
        </p:nvSpPr>
        <p:spPr>
          <a:xfrm>
            <a:off x="311700" y="1152475"/>
            <a:ext cx="8520600" cy="371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Flexible:</a:t>
            </a:r>
            <a:r>
              <a:rPr lang="en"/>
              <a:t> If your data is not necessarily structured in a certain way, NoSQL databases are a great option. They </a:t>
            </a:r>
            <a:r>
              <a:rPr b="1" lang="en"/>
              <a:t>allow you the flexibility to structure your data in a way that makes the most sense </a:t>
            </a:r>
            <a:r>
              <a:rPr lang="en"/>
              <a:t>for your application without needing to abide by the row/column format.</a:t>
            </a:r>
            <a:br>
              <a:rPr lang="en"/>
            </a:br>
            <a:br>
              <a:rPr lang="en"/>
            </a:br>
            <a:endParaRPr/>
          </a:p>
          <a:p>
            <a:pPr indent="-342900" lvl="0" marL="457200" rtl="0" algn="l">
              <a:spcBef>
                <a:spcPts val="0"/>
              </a:spcBef>
              <a:spcAft>
                <a:spcPts val="0"/>
              </a:spcAft>
              <a:buSzPts val="1800"/>
              <a:buChar char="●"/>
            </a:pPr>
            <a:r>
              <a:rPr b="1" lang="en"/>
              <a:t>Fast:</a:t>
            </a:r>
            <a:r>
              <a:rPr lang="en"/>
              <a:t> At the cost of ACID compliance, </a:t>
            </a:r>
            <a:r>
              <a:rPr b="1" lang="en"/>
              <a:t>you gain significant speed</a:t>
            </a:r>
            <a:r>
              <a:rPr lang="en"/>
              <a:t>! Not to say that SQL databases are slow, but by comparison NoSQL databases are much faster when you’re querying them.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Ease of Use: </a:t>
            </a:r>
            <a:r>
              <a:rPr lang="en"/>
              <a:t>As you saw above, everything is represented as an object — making them very easy to reason about since we already know how objects work and are structured in programming. As a result, there’s very </a:t>
            </a:r>
            <a:r>
              <a:rPr b="1" lang="en"/>
              <a:t>little learning curve in using these kinds of databases </a:t>
            </a:r>
            <a:r>
              <a:rPr lang="en"/>
              <a:t>which is nice if you need to get up and running quickly.</a:t>
            </a:r>
            <a:endParaRPr/>
          </a:p>
          <a:p>
            <a:pPr indent="0" lvl="0" marL="0" rtl="0" algn="l">
              <a:spcBef>
                <a:spcPts val="1600"/>
              </a:spcBef>
              <a:spcAft>
                <a:spcPts val="1600"/>
              </a:spcAft>
              <a:buNone/>
            </a:pPr>
            <a:r>
              <a:t/>
            </a:r>
            <a:endParaRPr/>
          </a:p>
        </p:txBody>
      </p:sp>
      <p:sp>
        <p:nvSpPr>
          <p:cNvPr id="206" name="Google Shape;206;p3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NOSQL Advantages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NOSQL Disadvantages</a:t>
            </a:r>
            <a:endParaRPr/>
          </a:p>
          <a:p>
            <a:pPr indent="0" lvl="0" marL="0" rtl="0" algn="l">
              <a:spcBef>
                <a:spcPts val="0"/>
              </a:spcBef>
              <a:spcAft>
                <a:spcPts val="0"/>
              </a:spcAft>
              <a:buNone/>
            </a:pPr>
            <a:r>
              <a:t/>
            </a:r>
            <a:endParaRPr/>
          </a:p>
        </p:txBody>
      </p:sp>
      <p:sp>
        <p:nvSpPr>
          <p:cNvPr id="212" name="Google Shape;212;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major issue with NoSQL databases is </a:t>
            </a:r>
            <a:r>
              <a:rPr b="1" lang="en"/>
              <a:t>the lack of reporting tools for performance testing and analysis. </a:t>
            </a:r>
            <a:r>
              <a:rPr lang="en"/>
              <a:t>With SQL, on the other hand, you can find a wide range of reporting tools to help you prove your application’s validity.</a:t>
            </a:r>
            <a:br>
              <a:rPr lang="en"/>
            </a:br>
            <a:endParaRPr/>
          </a:p>
          <a:p>
            <a:pPr indent="-342900" lvl="0" marL="457200" rtl="0" algn="l">
              <a:spcBef>
                <a:spcPts val="0"/>
              </a:spcBef>
              <a:spcAft>
                <a:spcPts val="0"/>
              </a:spcAft>
              <a:buSzPts val="1800"/>
              <a:buChar char="●"/>
            </a:pPr>
            <a:r>
              <a:rPr lang="en"/>
              <a:t>There’s a </a:t>
            </a:r>
            <a:r>
              <a:rPr b="1" lang="en"/>
              <a:t>lack of standardization</a:t>
            </a:r>
            <a:r>
              <a:rPr lang="en"/>
              <a:t>. There are a lot of NoSQL databases and still no standard, like the ones that exist in relational databases. This lack of standardization of NoSQL can cause a </a:t>
            </a:r>
            <a:r>
              <a:rPr b="1" lang="en"/>
              <a:t>problem during migration.</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MongoDB</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a:t>
            </a:r>
            <a:endParaRPr/>
          </a:p>
        </p:txBody>
      </p:sp>
      <p:pic>
        <p:nvPicPr>
          <p:cNvPr id="223" name="Google Shape;223;p38"/>
          <p:cNvPicPr preferRelativeResize="0"/>
          <p:nvPr/>
        </p:nvPicPr>
        <p:blipFill>
          <a:blip r:embed="rId3">
            <a:alphaModFix/>
          </a:blip>
          <a:stretch>
            <a:fillRect/>
          </a:stretch>
        </p:blipFill>
        <p:spPr>
          <a:xfrm>
            <a:off x="311700" y="1152474"/>
            <a:ext cx="6319704" cy="341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0" name="Google Shape;230;p39"/>
          <p:cNvPicPr preferRelativeResize="0"/>
          <p:nvPr/>
        </p:nvPicPr>
        <p:blipFill>
          <a:blip r:embed="rId3">
            <a:alphaModFix/>
          </a:blip>
          <a:stretch>
            <a:fillRect/>
          </a:stretch>
        </p:blipFill>
        <p:spPr>
          <a:xfrm>
            <a:off x="759925" y="892348"/>
            <a:ext cx="7624150" cy="33588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7" name="Google Shape;237;p40"/>
          <p:cNvPicPr preferRelativeResize="0"/>
          <p:nvPr/>
        </p:nvPicPr>
        <p:blipFill>
          <a:blip r:embed="rId3">
            <a:alphaModFix/>
          </a:blip>
          <a:stretch>
            <a:fillRect/>
          </a:stretch>
        </p:blipFill>
        <p:spPr>
          <a:xfrm>
            <a:off x="877850" y="1017450"/>
            <a:ext cx="7388301" cy="33269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4" name="Google Shape;244;p41"/>
          <p:cNvPicPr preferRelativeResize="0"/>
          <p:nvPr/>
        </p:nvPicPr>
        <p:blipFill>
          <a:blip r:embed="rId3">
            <a:alphaModFix/>
          </a:blip>
          <a:stretch>
            <a:fillRect/>
          </a:stretch>
        </p:blipFill>
        <p:spPr>
          <a:xfrm>
            <a:off x="712925" y="711126"/>
            <a:ext cx="7718148" cy="3721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4" name="Google Shape;74;p15"/>
          <p:cNvPicPr preferRelativeResize="0"/>
          <p:nvPr/>
        </p:nvPicPr>
        <p:blipFill>
          <a:blip r:embed="rId3">
            <a:alphaModFix/>
          </a:blip>
          <a:stretch>
            <a:fillRect/>
          </a:stretch>
        </p:blipFill>
        <p:spPr>
          <a:xfrm>
            <a:off x="543200" y="354937"/>
            <a:ext cx="8057599" cy="44336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1" name="Google Shape;251;p42"/>
          <p:cNvPicPr preferRelativeResize="0"/>
          <p:nvPr/>
        </p:nvPicPr>
        <p:blipFill>
          <a:blip r:embed="rId3">
            <a:alphaModFix/>
          </a:blip>
          <a:stretch>
            <a:fillRect/>
          </a:stretch>
        </p:blipFill>
        <p:spPr>
          <a:xfrm>
            <a:off x="532325" y="646201"/>
            <a:ext cx="7656650" cy="3851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8" name="Google Shape;258;p43"/>
          <p:cNvPicPr preferRelativeResize="0"/>
          <p:nvPr/>
        </p:nvPicPr>
        <p:blipFill>
          <a:blip r:embed="rId3">
            <a:alphaModFix/>
          </a:blip>
          <a:stretch>
            <a:fillRect/>
          </a:stretch>
        </p:blipFill>
        <p:spPr>
          <a:xfrm>
            <a:off x="596888" y="610848"/>
            <a:ext cx="7950226" cy="39218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5" name="Google Shape;265;p44"/>
          <p:cNvPicPr preferRelativeResize="0"/>
          <p:nvPr/>
        </p:nvPicPr>
        <p:blipFill>
          <a:blip r:embed="rId3">
            <a:alphaModFix/>
          </a:blip>
          <a:stretch>
            <a:fillRect/>
          </a:stretch>
        </p:blipFill>
        <p:spPr>
          <a:xfrm>
            <a:off x="941388" y="1152475"/>
            <a:ext cx="7261224" cy="31884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2" name="Google Shape;272;p45"/>
          <p:cNvPicPr preferRelativeResize="0"/>
          <p:nvPr/>
        </p:nvPicPr>
        <p:blipFill>
          <a:blip r:embed="rId3">
            <a:alphaModFix/>
          </a:blip>
          <a:stretch>
            <a:fillRect/>
          </a:stretch>
        </p:blipFill>
        <p:spPr>
          <a:xfrm>
            <a:off x="0" y="391358"/>
            <a:ext cx="9144000" cy="426458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&lt;DefineSchema/&gt;</a:t>
            </a:r>
            <a:endParaRPr/>
          </a:p>
        </p:txBody>
      </p:sp>
      <p:sp>
        <p:nvSpPr>
          <p:cNvPr id="278" name="Google Shape;278;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9" name="Google Shape;279;p46"/>
          <p:cNvPicPr preferRelativeResize="0"/>
          <p:nvPr/>
        </p:nvPicPr>
        <p:blipFill>
          <a:blip r:embed="rId3">
            <a:alphaModFix/>
          </a:blip>
          <a:stretch>
            <a:fillRect/>
          </a:stretch>
        </p:blipFill>
        <p:spPr>
          <a:xfrm>
            <a:off x="311700" y="1152475"/>
            <a:ext cx="4387950" cy="1334850"/>
          </a:xfrm>
          <a:prstGeom prst="rect">
            <a:avLst/>
          </a:prstGeom>
          <a:noFill/>
          <a:ln>
            <a:noFill/>
          </a:ln>
        </p:spPr>
      </p:pic>
      <p:pic>
        <p:nvPicPr>
          <p:cNvPr id="280" name="Google Shape;280;p46"/>
          <p:cNvPicPr preferRelativeResize="0"/>
          <p:nvPr/>
        </p:nvPicPr>
        <p:blipFill>
          <a:blip r:embed="rId4">
            <a:alphaModFix/>
          </a:blip>
          <a:stretch>
            <a:fillRect/>
          </a:stretch>
        </p:blipFill>
        <p:spPr>
          <a:xfrm>
            <a:off x="311700" y="2819501"/>
            <a:ext cx="8173981" cy="1511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a:t>
            </a:r>
            <a:endParaRPr/>
          </a:p>
          <a:p>
            <a:pPr indent="0" lvl="0" marL="0" rtl="0" algn="l">
              <a:spcBef>
                <a:spcPts val="0"/>
              </a:spcBef>
              <a:spcAft>
                <a:spcPts val="0"/>
              </a:spcAft>
              <a:buNone/>
            </a:pPr>
            <a:r>
              <a:rPr lang="en"/>
              <a:t>Wiki Blog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 Fields</a:t>
            </a:r>
            <a:endParaRPr/>
          </a:p>
        </p:txBody>
      </p:sp>
      <p:sp>
        <p:nvSpPr>
          <p:cNvPr id="291" name="Google Shape;29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2" name="Google Shape;292;p48"/>
          <p:cNvPicPr preferRelativeResize="0"/>
          <p:nvPr/>
        </p:nvPicPr>
        <p:blipFill>
          <a:blip r:embed="rId3">
            <a:alphaModFix/>
          </a:blip>
          <a:stretch>
            <a:fillRect/>
          </a:stretch>
        </p:blipFill>
        <p:spPr>
          <a:xfrm>
            <a:off x="311700" y="1124075"/>
            <a:ext cx="3721275" cy="34731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9" name="Google Shape;299;p49"/>
          <p:cNvPicPr preferRelativeResize="0"/>
          <p:nvPr/>
        </p:nvPicPr>
        <p:blipFill>
          <a:blip r:embed="rId3">
            <a:alphaModFix/>
          </a:blip>
          <a:stretch>
            <a:fillRect/>
          </a:stretch>
        </p:blipFill>
        <p:spPr>
          <a:xfrm>
            <a:off x="477025" y="780875"/>
            <a:ext cx="8189926" cy="39246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6" name="Google Shape;306;p50"/>
          <p:cNvPicPr preferRelativeResize="0"/>
          <p:nvPr/>
        </p:nvPicPr>
        <p:blipFill>
          <a:blip r:embed="rId3">
            <a:alphaModFix/>
          </a:blip>
          <a:stretch>
            <a:fillRect/>
          </a:stretch>
        </p:blipFill>
        <p:spPr>
          <a:xfrm>
            <a:off x="559088" y="1084770"/>
            <a:ext cx="8025824" cy="355180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3" name="Google Shape;313;p51"/>
          <p:cNvPicPr preferRelativeResize="0"/>
          <p:nvPr/>
        </p:nvPicPr>
        <p:blipFill>
          <a:blip r:embed="rId3">
            <a:alphaModFix/>
          </a:blip>
          <a:stretch>
            <a:fillRect/>
          </a:stretch>
        </p:blipFill>
        <p:spPr>
          <a:xfrm>
            <a:off x="590975" y="931825"/>
            <a:ext cx="7696677" cy="370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NoSQL Database</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A NoSQL database</a:t>
            </a:r>
            <a:r>
              <a:rPr lang="en" sz="2400"/>
              <a:t> has dynamic schema for unstructured data, and data is stored in many ways: it can be column-oriented, document-oriented, graph-based or organized as a Key-Value store.</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0" name="Google Shape;320;p52"/>
          <p:cNvPicPr preferRelativeResize="0"/>
          <p:nvPr/>
        </p:nvPicPr>
        <p:blipFill>
          <a:blip r:embed="rId3">
            <a:alphaModFix/>
          </a:blip>
          <a:stretch>
            <a:fillRect/>
          </a:stretch>
        </p:blipFill>
        <p:spPr>
          <a:xfrm>
            <a:off x="360450" y="1284426"/>
            <a:ext cx="8423101" cy="3152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7" name="Google Shape;327;p53"/>
          <p:cNvPicPr preferRelativeResize="0"/>
          <p:nvPr/>
        </p:nvPicPr>
        <p:blipFill>
          <a:blip r:embed="rId3">
            <a:alphaModFix/>
          </a:blip>
          <a:stretch>
            <a:fillRect/>
          </a:stretch>
        </p:blipFill>
        <p:spPr>
          <a:xfrm>
            <a:off x="670138" y="678550"/>
            <a:ext cx="7803722" cy="40951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MLAB</a:t>
            </a:r>
            <a:endParaRPr/>
          </a:p>
        </p:txBody>
      </p:sp>
      <p:sp>
        <p:nvSpPr>
          <p:cNvPr id="333" name="Google Shape;333;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https://mlab.com/</a:t>
            </a:r>
            <a:endParaRPr/>
          </a:p>
        </p:txBody>
      </p:sp>
      <p:pic>
        <p:nvPicPr>
          <p:cNvPr id="334" name="Google Shape;334;p54"/>
          <p:cNvPicPr preferRelativeResize="0"/>
          <p:nvPr/>
        </p:nvPicPr>
        <p:blipFill>
          <a:blip r:embed="rId3">
            <a:alphaModFix/>
          </a:blip>
          <a:stretch>
            <a:fillRect/>
          </a:stretch>
        </p:blipFill>
        <p:spPr>
          <a:xfrm>
            <a:off x="1812423" y="1685089"/>
            <a:ext cx="5519175" cy="2883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 MLAB</a:t>
            </a:r>
            <a:endParaRPr/>
          </a:p>
        </p:txBody>
      </p:sp>
      <p:sp>
        <p:nvSpPr>
          <p:cNvPr id="340" name="Google Shape;340;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1" name="Google Shape;341;p55"/>
          <p:cNvPicPr preferRelativeResize="0"/>
          <p:nvPr/>
        </p:nvPicPr>
        <p:blipFill>
          <a:blip r:embed="rId3">
            <a:alphaModFix/>
          </a:blip>
          <a:stretch>
            <a:fillRect/>
          </a:stretch>
        </p:blipFill>
        <p:spPr>
          <a:xfrm>
            <a:off x="974663" y="1395250"/>
            <a:ext cx="7194676" cy="3362501"/>
          </a:xfrm>
          <a:prstGeom prst="rect">
            <a:avLst/>
          </a:prstGeom>
          <a:noFill/>
          <a:ln>
            <a:noFill/>
          </a:ln>
        </p:spPr>
      </p:pic>
      <p:pic>
        <p:nvPicPr>
          <p:cNvPr id="342" name="Google Shape;342;p55"/>
          <p:cNvPicPr preferRelativeResize="0"/>
          <p:nvPr/>
        </p:nvPicPr>
        <p:blipFill>
          <a:blip r:embed="rId4">
            <a:alphaModFix/>
          </a:blip>
          <a:stretch>
            <a:fillRect/>
          </a:stretch>
        </p:blipFill>
        <p:spPr>
          <a:xfrm>
            <a:off x="6846925" y="2101775"/>
            <a:ext cx="896000" cy="1135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DB</a:t>
            </a:r>
            <a:endParaRPr/>
          </a:p>
        </p:txBody>
      </p:sp>
      <p:sp>
        <p:nvSpPr>
          <p:cNvPr id="348" name="Google Shape;348;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9" name="Google Shape;349;p56"/>
          <p:cNvPicPr preferRelativeResize="0"/>
          <p:nvPr/>
        </p:nvPicPr>
        <p:blipFill>
          <a:blip r:embed="rId3">
            <a:alphaModFix/>
          </a:blip>
          <a:stretch>
            <a:fillRect/>
          </a:stretch>
        </p:blipFill>
        <p:spPr>
          <a:xfrm>
            <a:off x="2031288" y="1436000"/>
            <a:ext cx="5081425" cy="3337050"/>
          </a:xfrm>
          <a:prstGeom prst="rect">
            <a:avLst/>
          </a:prstGeom>
          <a:noFill/>
          <a:ln>
            <a:noFill/>
          </a:ln>
        </p:spPr>
      </p:pic>
      <p:pic>
        <p:nvPicPr>
          <p:cNvPr id="350" name="Google Shape;350;p56"/>
          <p:cNvPicPr preferRelativeResize="0"/>
          <p:nvPr/>
        </p:nvPicPr>
        <p:blipFill>
          <a:blip r:embed="rId4">
            <a:alphaModFix/>
          </a:blip>
          <a:stretch>
            <a:fillRect/>
          </a:stretch>
        </p:blipFill>
        <p:spPr>
          <a:xfrm>
            <a:off x="5293400" y="2292788"/>
            <a:ext cx="896000" cy="1135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DB</a:t>
            </a:r>
            <a:endParaRPr/>
          </a:p>
        </p:txBody>
      </p:sp>
      <p:sp>
        <p:nvSpPr>
          <p:cNvPr id="356" name="Google Shape;356;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7" name="Google Shape;357;p57"/>
          <p:cNvPicPr preferRelativeResize="0"/>
          <p:nvPr/>
        </p:nvPicPr>
        <p:blipFill>
          <a:blip r:embed="rId3">
            <a:alphaModFix/>
          </a:blip>
          <a:stretch>
            <a:fillRect/>
          </a:stretch>
        </p:blipFill>
        <p:spPr>
          <a:xfrm>
            <a:off x="832963" y="1228138"/>
            <a:ext cx="7478077" cy="3265076"/>
          </a:xfrm>
          <a:prstGeom prst="rect">
            <a:avLst/>
          </a:prstGeom>
          <a:noFill/>
          <a:ln>
            <a:noFill/>
          </a:ln>
        </p:spPr>
      </p:pic>
      <p:pic>
        <p:nvPicPr>
          <p:cNvPr id="358" name="Google Shape;358;p57"/>
          <p:cNvPicPr preferRelativeResize="0"/>
          <p:nvPr/>
        </p:nvPicPr>
        <p:blipFill>
          <a:blip r:embed="rId4">
            <a:alphaModFix/>
          </a:blip>
          <a:stretch>
            <a:fillRect/>
          </a:stretch>
        </p:blipFill>
        <p:spPr>
          <a:xfrm rot="5400000">
            <a:off x="381970" y="1425575"/>
            <a:ext cx="525225" cy="665775"/>
          </a:xfrm>
          <a:prstGeom prst="rect">
            <a:avLst/>
          </a:prstGeom>
          <a:noFill/>
          <a:ln>
            <a:noFill/>
          </a:ln>
        </p:spPr>
      </p:pic>
      <p:pic>
        <p:nvPicPr>
          <p:cNvPr id="359" name="Google Shape;359;p57"/>
          <p:cNvPicPr preferRelativeResize="0"/>
          <p:nvPr/>
        </p:nvPicPr>
        <p:blipFill>
          <a:blip r:embed="rId4">
            <a:alphaModFix/>
          </a:blip>
          <a:stretch>
            <a:fillRect/>
          </a:stretch>
        </p:blipFill>
        <p:spPr>
          <a:xfrm rot="5400000">
            <a:off x="327157" y="3044137"/>
            <a:ext cx="505925" cy="641300"/>
          </a:xfrm>
          <a:prstGeom prst="rect">
            <a:avLst/>
          </a:prstGeom>
          <a:noFill/>
          <a:ln>
            <a:noFill/>
          </a:ln>
        </p:spPr>
      </p:pic>
      <p:pic>
        <p:nvPicPr>
          <p:cNvPr id="360" name="Google Shape;360;p57"/>
          <p:cNvPicPr preferRelativeResize="0"/>
          <p:nvPr/>
        </p:nvPicPr>
        <p:blipFill>
          <a:blip r:embed="rId4">
            <a:alphaModFix/>
          </a:blip>
          <a:stretch>
            <a:fillRect/>
          </a:stretch>
        </p:blipFill>
        <p:spPr>
          <a:xfrm rot="7619884">
            <a:off x="5871082" y="3853237"/>
            <a:ext cx="505925" cy="641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DB</a:t>
            </a:r>
            <a:endParaRPr/>
          </a:p>
          <a:p>
            <a:pPr indent="0" lvl="0" marL="0" rtl="0" algn="l">
              <a:spcBef>
                <a:spcPts val="0"/>
              </a:spcBef>
              <a:spcAft>
                <a:spcPts val="0"/>
              </a:spcAft>
              <a:buNone/>
            </a:pPr>
            <a:r>
              <a:t/>
            </a:r>
            <a:endParaRPr/>
          </a:p>
        </p:txBody>
      </p:sp>
      <p:sp>
        <p:nvSpPr>
          <p:cNvPr id="366" name="Google Shape;366;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7" name="Google Shape;367;p58"/>
          <p:cNvPicPr preferRelativeResize="0"/>
          <p:nvPr/>
        </p:nvPicPr>
        <p:blipFill>
          <a:blip r:embed="rId3">
            <a:alphaModFix/>
          </a:blip>
          <a:stretch>
            <a:fillRect/>
          </a:stretch>
        </p:blipFill>
        <p:spPr>
          <a:xfrm>
            <a:off x="405850" y="1300100"/>
            <a:ext cx="8332299" cy="3268775"/>
          </a:xfrm>
          <a:prstGeom prst="rect">
            <a:avLst/>
          </a:prstGeom>
          <a:noFill/>
          <a:ln>
            <a:noFill/>
          </a:ln>
        </p:spPr>
      </p:pic>
      <p:pic>
        <p:nvPicPr>
          <p:cNvPr id="368" name="Google Shape;368;p58"/>
          <p:cNvPicPr preferRelativeResize="0"/>
          <p:nvPr/>
        </p:nvPicPr>
        <p:blipFill>
          <a:blip r:embed="rId4">
            <a:alphaModFix/>
          </a:blip>
          <a:stretch>
            <a:fillRect/>
          </a:stretch>
        </p:blipFill>
        <p:spPr>
          <a:xfrm rot="5400000">
            <a:off x="173095" y="1830250"/>
            <a:ext cx="525225" cy="665775"/>
          </a:xfrm>
          <a:prstGeom prst="rect">
            <a:avLst/>
          </a:prstGeom>
          <a:noFill/>
          <a:ln>
            <a:noFill/>
          </a:ln>
        </p:spPr>
      </p:pic>
      <p:pic>
        <p:nvPicPr>
          <p:cNvPr id="369" name="Google Shape;369;p58"/>
          <p:cNvPicPr preferRelativeResize="0"/>
          <p:nvPr/>
        </p:nvPicPr>
        <p:blipFill>
          <a:blip r:embed="rId4">
            <a:alphaModFix/>
          </a:blip>
          <a:stretch>
            <a:fillRect/>
          </a:stretch>
        </p:blipFill>
        <p:spPr>
          <a:xfrm rot="5400000">
            <a:off x="5873670" y="4110550"/>
            <a:ext cx="525225" cy="665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DB</a:t>
            </a:r>
            <a:endParaRPr/>
          </a:p>
        </p:txBody>
      </p:sp>
      <p:sp>
        <p:nvSpPr>
          <p:cNvPr id="375" name="Google Shape;375;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6" name="Google Shape;376;p59"/>
          <p:cNvPicPr preferRelativeResize="0"/>
          <p:nvPr/>
        </p:nvPicPr>
        <p:blipFill>
          <a:blip r:embed="rId3">
            <a:alphaModFix/>
          </a:blip>
          <a:stretch>
            <a:fillRect/>
          </a:stretch>
        </p:blipFill>
        <p:spPr>
          <a:xfrm>
            <a:off x="311700" y="1152477"/>
            <a:ext cx="8520602" cy="3777899"/>
          </a:xfrm>
          <a:prstGeom prst="rect">
            <a:avLst/>
          </a:prstGeom>
          <a:noFill/>
          <a:ln>
            <a:noFill/>
          </a:ln>
        </p:spPr>
      </p:pic>
      <p:pic>
        <p:nvPicPr>
          <p:cNvPr id="377" name="Google Shape;377;p59"/>
          <p:cNvPicPr preferRelativeResize="0"/>
          <p:nvPr/>
        </p:nvPicPr>
        <p:blipFill>
          <a:blip r:embed="rId4">
            <a:alphaModFix/>
          </a:blip>
          <a:stretch>
            <a:fillRect/>
          </a:stretch>
        </p:blipFill>
        <p:spPr>
          <a:xfrm rot="5400000">
            <a:off x="5238270" y="4428125"/>
            <a:ext cx="525225" cy="665775"/>
          </a:xfrm>
          <a:prstGeom prst="rect">
            <a:avLst/>
          </a:prstGeom>
          <a:noFill/>
          <a:ln>
            <a:noFill/>
          </a:ln>
        </p:spPr>
      </p:pic>
      <p:pic>
        <p:nvPicPr>
          <p:cNvPr id="378" name="Google Shape;378;p59"/>
          <p:cNvPicPr preferRelativeResize="0"/>
          <p:nvPr/>
        </p:nvPicPr>
        <p:blipFill>
          <a:blip r:embed="rId4">
            <a:alphaModFix/>
          </a:blip>
          <a:stretch>
            <a:fillRect/>
          </a:stretch>
        </p:blipFill>
        <p:spPr>
          <a:xfrm>
            <a:off x="1918145" y="2047925"/>
            <a:ext cx="525225" cy="665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DB</a:t>
            </a:r>
            <a:endParaRPr/>
          </a:p>
        </p:txBody>
      </p:sp>
      <p:sp>
        <p:nvSpPr>
          <p:cNvPr id="384" name="Google Shape;384;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5" name="Google Shape;385;p60"/>
          <p:cNvPicPr preferRelativeResize="0"/>
          <p:nvPr/>
        </p:nvPicPr>
        <p:blipFill>
          <a:blip r:embed="rId3">
            <a:alphaModFix/>
          </a:blip>
          <a:stretch>
            <a:fillRect/>
          </a:stretch>
        </p:blipFill>
        <p:spPr>
          <a:xfrm>
            <a:off x="1104575" y="1092438"/>
            <a:ext cx="6934851" cy="3536474"/>
          </a:xfrm>
          <a:prstGeom prst="rect">
            <a:avLst/>
          </a:prstGeom>
          <a:noFill/>
          <a:ln>
            <a:noFill/>
          </a:ln>
        </p:spPr>
      </p:pic>
      <p:pic>
        <p:nvPicPr>
          <p:cNvPr id="386" name="Google Shape;386;p60"/>
          <p:cNvPicPr preferRelativeResize="0"/>
          <p:nvPr/>
        </p:nvPicPr>
        <p:blipFill>
          <a:blip r:embed="rId4">
            <a:alphaModFix/>
          </a:blip>
          <a:stretch>
            <a:fillRect/>
          </a:stretch>
        </p:blipFill>
        <p:spPr>
          <a:xfrm rot="5400000">
            <a:off x="4794395" y="4180075"/>
            <a:ext cx="525225" cy="665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DB</a:t>
            </a:r>
            <a:endParaRPr/>
          </a:p>
        </p:txBody>
      </p:sp>
      <p:sp>
        <p:nvSpPr>
          <p:cNvPr id="392" name="Google Shape;392;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3" name="Google Shape;393;p61"/>
          <p:cNvPicPr preferRelativeResize="0"/>
          <p:nvPr/>
        </p:nvPicPr>
        <p:blipFill>
          <a:blip r:embed="rId3">
            <a:alphaModFix/>
          </a:blip>
          <a:stretch>
            <a:fillRect/>
          </a:stretch>
        </p:blipFill>
        <p:spPr>
          <a:xfrm>
            <a:off x="453288" y="1850349"/>
            <a:ext cx="8237426" cy="2178675"/>
          </a:xfrm>
          <a:prstGeom prst="rect">
            <a:avLst/>
          </a:prstGeom>
          <a:noFill/>
          <a:ln>
            <a:noFill/>
          </a:ln>
        </p:spPr>
      </p:pic>
      <p:pic>
        <p:nvPicPr>
          <p:cNvPr id="394" name="Google Shape;394;p61"/>
          <p:cNvPicPr preferRelativeResize="0"/>
          <p:nvPr/>
        </p:nvPicPr>
        <p:blipFill>
          <a:blip r:embed="rId4">
            <a:alphaModFix/>
          </a:blip>
          <a:stretch>
            <a:fillRect/>
          </a:stretch>
        </p:blipFill>
        <p:spPr>
          <a:xfrm rot="10800000">
            <a:off x="1295795" y="2238863"/>
            <a:ext cx="525225" cy="665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NoSQL Database</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 name="Google Shape;87;p17"/>
          <p:cNvPicPr preferRelativeResize="0"/>
          <p:nvPr/>
        </p:nvPicPr>
        <p:blipFill rotWithShape="1">
          <a:blip r:embed="rId3">
            <a:alphaModFix/>
          </a:blip>
          <a:srcRect b="0" l="0" r="0" t="20274"/>
          <a:stretch/>
        </p:blipFill>
        <p:spPr>
          <a:xfrm>
            <a:off x="502950" y="1693275"/>
            <a:ext cx="8138076" cy="27152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DB</a:t>
            </a:r>
            <a:endParaRPr/>
          </a:p>
        </p:txBody>
      </p:sp>
      <p:sp>
        <p:nvSpPr>
          <p:cNvPr id="400" name="Google Shape;40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1" name="Google Shape;401;p62"/>
          <p:cNvPicPr preferRelativeResize="0"/>
          <p:nvPr/>
        </p:nvPicPr>
        <p:blipFill>
          <a:blip r:embed="rId3">
            <a:alphaModFix/>
          </a:blip>
          <a:stretch>
            <a:fillRect/>
          </a:stretch>
        </p:blipFill>
        <p:spPr>
          <a:xfrm>
            <a:off x="311700" y="1913737"/>
            <a:ext cx="8341878" cy="1893875"/>
          </a:xfrm>
          <a:prstGeom prst="rect">
            <a:avLst/>
          </a:prstGeom>
          <a:noFill/>
          <a:ln>
            <a:noFill/>
          </a:ln>
        </p:spPr>
      </p:pic>
      <p:pic>
        <p:nvPicPr>
          <p:cNvPr id="402" name="Google Shape;402;p62"/>
          <p:cNvPicPr preferRelativeResize="0"/>
          <p:nvPr/>
        </p:nvPicPr>
        <p:blipFill>
          <a:blip r:embed="rId4">
            <a:alphaModFix/>
          </a:blip>
          <a:stretch>
            <a:fillRect/>
          </a:stretch>
        </p:blipFill>
        <p:spPr>
          <a:xfrm rot="7230843">
            <a:off x="2196545" y="2527788"/>
            <a:ext cx="525226" cy="665775"/>
          </a:xfrm>
          <a:prstGeom prst="rect">
            <a:avLst/>
          </a:prstGeom>
          <a:noFill/>
          <a:ln>
            <a:noFill/>
          </a:ln>
        </p:spPr>
      </p:pic>
      <p:pic>
        <p:nvPicPr>
          <p:cNvPr id="403" name="Google Shape;403;p62"/>
          <p:cNvPicPr preferRelativeResize="0"/>
          <p:nvPr/>
        </p:nvPicPr>
        <p:blipFill>
          <a:blip r:embed="rId4">
            <a:alphaModFix/>
          </a:blip>
          <a:stretch>
            <a:fillRect/>
          </a:stretch>
        </p:blipFill>
        <p:spPr>
          <a:xfrm rot="5400000">
            <a:off x="6800545" y="3185675"/>
            <a:ext cx="525225" cy="665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DB user</a:t>
            </a:r>
            <a:endParaRPr/>
          </a:p>
        </p:txBody>
      </p:sp>
      <p:sp>
        <p:nvSpPr>
          <p:cNvPr id="409" name="Google Shape;409;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0" name="Google Shape;410;p63"/>
          <p:cNvPicPr preferRelativeResize="0"/>
          <p:nvPr/>
        </p:nvPicPr>
        <p:blipFill>
          <a:blip r:embed="rId3">
            <a:alphaModFix/>
          </a:blip>
          <a:stretch>
            <a:fillRect/>
          </a:stretch>
        </p:blipFill>
        <p:spPr>
          <a:xfrm>
            <a:off x="1848300" y="1017450"/>
            <a:ext cx="5165626" cy="3968601"/>
          </a:xfrm>
          <a:prstGeom prst="rect">
            <a:avLst/>
          </a:prstGeom>
          <a:noFill/>
          <a:ln>
            <a:noFill/>
          </a:ln>
        </p:spPr>
      </p:pic>
      <p:pic>
        <p:nvPicPr>
          <p:cNvPr id="411" name="Google Shape;411;p63"/>
          <p:cNvPicPr preferRelativeResize="0"/>
          <p:nvPr/>
        </p:nvPicPr>
        <p:blipFill>
          <a:blip r:embed="rId4">
            <a:alphaModFix/>
          </a:blip>
          <a:stretch>
            <a:fillRect/>
          </a:stretch>
        </p:blipFill>
        <p:spPr>
          <a:xfrm rot="5400000">
            <a:off x="5434070" y="4088675"/>
            <a:ext cx="525225" cy="665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 Credential</a:t>
            </a:r>
            <a:endParaRPr/>
          </a:p>
        </p:txBody>
      </p:sp>
      <p:sp>
        <p:nvSpPr>
          <p:cNvPr id="417" name="Google Shape;417;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8" name="Google Shape;418;p64"/>
          <p:cNvPicPr preferRelativeResize="0"/>
          <p:nvPr/>
        </p:nvPicPr>
        <p:blipFill rotWithShape="1">
          <a:blip r:embed="rId3">
            <a:alphaModFix/>
          </a:blip>
          <a:srcRect b="0" l="0" r="51807" t="0"/>
          <a:stretch/>
        </p:blipFill>
        <p:spPr>
          <a:xfrm>
            <a:off x="988488" y="1790125"/>
            <a:ext cx="7167027" cy="2465475"/>
          </a:xfrm>
          <a:prstGeom prst="rect">
            <a:avLst/>
          </a:prstGeom>
          <a:noFill/>
          <a:ln>
            <a:noFill/>
          </a:ln>
        </p:spPr>
      </p:pic>
      <p:sp>
        <p:nvSpPr>
          <p:cNvPr id="419" name="Google Shape;419;p64"/>
          <p:cNvSpPr txBox="1"/>
          <p:nvPr/>
        </p:nvSpPr>
        <p:spPr>
          <a:xfrm>
            <a:off x="-979100" y="1031300"/>
            <a:ext cx="73314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4"/>
          <p:cNvSpPr/>
          <p:nvPr/>
        </p:nvSpPr>
        <p:spPr>
          <a:xfrm>
            <a:off x="2415100" y="2571750"/>
            <a:ext cx="770100" cy="18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4"/>
          <p:cNvSpPr/>
          <p:nvPr/>
        </p:nvSpPr>
        <p:spPr>
          <a:xfrm>
            <a:off x="4734575" y="3337725"/>
            <a:ext cx="709200" cy="18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4"/>
          <p:cNvSpPr/>
          <p:nvPr/>
        </p:nvSpPr>
        <p:spPr>
          <a:xfrm>
            <a:off x="4025350" y="2571750"/>
            <a:ext cx="546600" cy="18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4"/>
          <p:cNvSpPr/>
          <p:nvPr/>
        </p:nvSpPr>
        <p:spPr>
          <a:xfrm>
            <a:off x="6423150" y="3337725"/>
            <a:ext cx="546600" cy="18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https://gist.github.com/h4tl2/b3c91d397dcc0a5c983e0a08de6204a8</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 3T</a:t>
            </a:r>
            <a:endParaRPr/>
          </a:p>
        </p:txBody>
      </p:sp>
      <p:sp>
        <p:nvSpPr>
          <p:cNvPr id="435" name="Google Shape;435;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https://robomongo.org/</a:t>
            </a:r>
            <a:endParaRPr/>
          </a:p>
        </p:txBody>
      </p:sp>
      <p:pic>
        <p:nvPicPr>
          <p:cNvPr id="436" name="Google Shape;436;p66"/>
          <p:cNvPicPr preferRelativeResize="0"/>
          <p:nvPr/>
        </p:nvPicPr>
        <p:blipFill>
          <a:blip r:embed="rId3">
            <a:alphaModFix/>
          </a:blip>
          <a:stretch>
            <a:fillRect/>
          </a:stretch>
        </p:blipFill>
        <p:spPr>
          <a:xfrm>
            <a:off x="2880326" y="460600"/>
            <a:ext cx="6033176" cy="4412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 to Mlab</a:t>
            </a:r>
            <a:endParaRPr/>
          </a:p>
        </p:txBody>
      </p:sp>
      <p:sp>
        <p:nvSpPr>
          <p:cNvPr id="442" name="Google Shape;442;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3" name="Google Shape;443;p67"/>
          <p:cNvPicPr preferRelativeResize="0"/>
          <p:nvPr/>
        </p:nvPicPr>
        <p:blipFill>
          <a:blip r:embed="rId3">
            <a:alphaModFix/>
          </a:blip>
          <a:stretch>
            <a:fillRect/>
          </a:stretch>
        </p:blipFill>
        <p:spPr>
          <a:xfrm>
            <a:off x="1646225" y="965225"/>
            <a:ext cx="5851541" cy="44019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0" name="Google Shape;450;p68"/>
          <p:cNvPicPr preferRelativeResize="0"/>
          <p:nvPr/>
        </p:nvPicPr>
        <p:blipFill>
          <a:blip r:embed="rId3">
            <a:alphaModFix/>
          </a:blip>
          <a:stretch>
            <a:fillRect/>
          </a:stretch>
        </p:blipFill>
        <p:spPr>
          <a:xfrm>
            <a:off x="1536142" y="0"/>
            <a:ext cx="5726517"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7" name="Google Shape;457;p69"/>
          <p:cNvPicPr preferRelativeResize="0"/>
          <p:nvPr/>
        </p:nvPicPr>
        <p:blipFill>
          <a:blip r:embed="rId3">
            <a:alphaModFix/>
          </a:blip>
          <a:stretch>
            <a:fillRect/>
          </a:stretch>
        </p:blipFill>
        <p:spPr>
          <a:xfrm>
            <a:off x="1604080" y="0"/>
            <a:ext cx="5935839" cy="514349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4" name="Google Shape;464;p70"/>
          <p:cNvPicPr preferRelativeResize="0"/>
          <p:nvPr/>
        </p:nvPicPr>
        <p:blipFill>
          <a:blip r:embed="rId3">
            <a:alphaModFix/>
          </a:blip>
          <a:stretch>
            <a:fillRect/>
          </a:stretch>
        </p:blipFill>
        <p:spPr>
          <a:xfrm>
            <a:off x="323850" y="600075"/>
            <a:ext cx="8496300" cy="3943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1" name="Google Shape;471;p71"/>
          <p:cNvPicPr preferRelativeResize="0"/>
          <p:nvPr/>
        </p:nvPicPr>
        <p:blipFill>
          <a:blip r:embed="rId3">
            <a:alphaModFix/>
          </a:blip>
          <a:stretch>
            <a:fillRect/>
          </a:stretch>
        </p:blipFill>
        <p:spPr>
          <a:xfrm>
            <a:off x="323850" y="600075"/>
            <a:ext cx="8496300" cy="394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NoSQL Database</a:t>
            </a:r>
            <a:endParaRPr/>
          </a:p>
          <a:p>
            <a:pPr indent="0" lvl="0" marL="0" rtl="0" algn="l">
              <a:spcBef>
                <a:spcPts val="0"/>
              </a:spcBef>
              <a:spcAft>
                <a:spcPts val="0"/>
              </a:spcAft>
              <a:buNone/>
            </a:pPr>
            <a:r>
              <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4" name="Google Shape;94;p18"/>
          <p:cNvPicPr preferRelativeResize="0"/>
          <p:nvPr/>
        </p:nvPicPr>
        <p:blipFill rotWithShape="1">
          <a:blip r:embed="rId3">
            <a:alphaModFix/>
          </a:blip>
          <a:srcRect b="0" l="0" r="0" t="24156"/>
          <a:stretch/>
        </p:blipFill>
        <p:spPr>
          <a:xfrm>
            <a:off x="311700" y="1618235"/>
            <a:ext cx="8520600" cy="262471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8" name="Google Shape;478;p72"/>
          <p:cNvPicPr preferRelativeResize="0"/>
          <p:nvPr/>
        </p:nvPicPr>
        <p:blipFill>
          <a:blip r:embed="rId3">
            <a:alphaModFix/>
          </a:blip>
          <a:stretch>
            <a:fillRect/>
          </a:stretch>
        </p:blipFill>
        <p:spPr>
          <a:xfrm>
            <a:off x="0" y="402804"/>
            <a:ext cx="9144000" cy="433789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5" name="Google Shape;485;p73"/>
          <p:cNvPicPr preferRelativeResize="0"/>
          <p:nvPr/>
        </p:nvPicPr>
        <p:blipFill>
          <a:blip r:embed="rId3">
            <a:alphaModFix/>
          </a:blip>
          <a:stretch>
            <a:fillRect/>
          </a:stretch>
        </p:blipFill>
        <p:spPr>
          <a:xfrm>
            <a:off x="971550" y="771525"/>
            <a:ext cx="7200900" cy="36004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2" name="Google Shape;492;p74"/>
          <p:cNvPicPr preferRelativeResize="0"/>
          <p:nvPr/>
        </p:nvPicPr>
        <p:blipFill>
          <a:blip r:embed="rId3">
            <a:alphaModFix/>
          </a:blip>
          <a:stretch>
            <a:fillRect/>
          </a:stretch>
        </p:blipFill>
        <p:spPr>
          <a:xfrm>
            <a:off x="0" y="1080880"/>
            <a:ext cx="9144001" cy="298173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5"/>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Repository</a:t>
            </a:r>
            <a:endParaRPr/>
          </a:p>
        </p:txBody>
      </p:sp>
      <p:sp>
        <p:nvSpPr>
          <p:cNvPr id="503" name="Google Shape;503;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https://github.com/h4tl2/kbtg-mongo-express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&lt;DefineSchema/&gt;</a:t>
            </a:r>
            <a:endParaRPr/>
          </a:p>
        </p:txBody>
      </p:sp>
      <p:sp>
        <p:nvSpPr>
          <p:cNvPr id="509" name="Google Shape;509;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0" name="Google Shape;510;p77"/>
          <p:cNvPicPr preferRelativeResize="0"/>
          <p:nvPr/>
        </p:nvPicPr>
        <p:blipFill>
          <a:blip r:embed="rId3">
            <a:alphaModFix/>
          </a:blip>
          <a:stretch>
            <a:fillRect/>
          </a:stretch>
        </p:blipFill>
        <p:spPr>
          <a:xfrm>
            <a:off x="311700" y="1152475"/>
            <a:ext cx="4387950" cy="1334850"/>
          </a:xfrm>
          <a:prstGeom prst="rect">
            <a:avLst/>
          </a:prstGeom>
          <a:noFill/>
          <a:ln>
            <a:noFill/>
          </a:ln>
        </p:spPr>
      </p:pic>
      <p:pic>
        <p:nvPicPr>
          <p:cNvPr id="511" name="Google Shape;511;p77"/>
          <p:cNvPicPr preferRelativeResize="0"/>
          <p:nvPr/>
        </p:nvPicPr>
        <p:blipFill>
          <a:blip r:embed="rId4">
            <a:alphaModFix/>
          </a:blip>
          <a:stretch>
            <a:fillRect/>
          </a:stretch>
        </p:blipFill>
        <p:spPr>
          <a:xfrm>
            <a:off x="311700" y="2819501"/>
            <a:ext cx="8173981" cy="1511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&lt;Query/&gt;</a:t>
            </a:r>
            <a:endParaRPr/>
          </a:p>
        </p:txBody>
      </p:sp>
      <p:sp>
        <p:nvSpPr>
          <p:cNvPr id="517" name="Google Shape;517;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8" name="Google Shape;518;p78"/>
          <p:cNvPicPr preferRelativeResize="0"/>
          <p:nvPr/>
        </p:nvPicPr>
        <p:blipFill>
          <a:blip r:embed="rId3">
            <a:alphaModFix/>
          </a:blip>
          <a:stretch>
            <a:fillRect/>
          </a:stretch>
        </p:blipFill>
        <p:spPr>
          <a:xfrm>
            <a:off x="1002325" y="1484651"/>
            <a:ext cx="7300376" cy="2354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&lt;Query/&gt;</a:t>
            </a:r>
            <a:endParaRPr/>
          </a:p>
        </p:txBody>
      </p:sp>
      <p:sp>
        <p:nvSpPr>
          <p:cNvPr id="524" name="Google Shape;524;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5" name="Google Shape;525;p79"/>
          <p:cNvPicPr preferRelativeResize="0"/>
          <p:nvPr/>
        </p:nvPicPr>
        <p:blipFill>
          <a:blip r:embed="rId3">
            <a:alphaModFix/>
          </a:blip>
          <a:stretch>
            <a:fillRect/>
          </a:stretch>
        </p:blipFill>
        <p:spPr>
          <a:xfrm>
            <a:off x="1670963" y="1251250"/>
            <a:ext cx="5802075" cy="33176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2" name="Google Shape;532;p80"/>
          <p:cNvPicPr preferRelativeResize="0"/>
          <p:nvPr/>
        </p:nvPicPr>
        <p:blipFill>
          <a:blip r:embed="rId3">
            <a:alphaModFix/>
          </a:blip>
          <a:stretch>
            <a:fillRect/>
          </a:stretch>
        </p:blipFill>
        <p:spPr>
          <a:xfrm>
            <a:off x="833826" y="339650"/>
            <a:ext cx="7476349" cy="4464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benefits of NoSQL</a:t>
            </a:r>
            <a:endParaRPr/>
          </a:p>
        </p:txBody>
      </p:sp>
      <p:sp>
        <p:nvSpPr>
          <p:cNvPr id="100" name="Google Shape;100;p19"/>
          <p:cNvSpPr txBox="1"/>
          <p:nvPr>
            <p:ph idx="1" type="body"/>
          </p:nvPr>
        </p:nvSpPr>
        <p:spPr>
          <a:xfrm>
            <a:off x="311700" y="1017450"/>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Create a </a:t>
            </a:r>
            <a:r>
              <a:rPr lang="en" sz="2000">
                <a:solidFill>
                  <a:srgbClr val="FF0000"/>
                </a:solidFill>
              </a:rPr>
              <a:t>flexible and dynamic</a:t>
            </a:r>
            <a:r>
              <a:rPr lang="en" sz="2000"/>
              <a:t> data model to store data</a:t>
            </a:r>
            <a:br>
              <a:rPr lang="en" sz="2000"/>
            </a:br>
            <a:endParaRPr sz="2000"/>
          </a:p>
          <a:p>
            <a:pPr indent="-355600" lvl="0" marL="457200" rtl="0" algn="l">
              <a:spcBef>
                <a:spcPts val="0"/>
              </a:spcBef>
              <a:spcAft>
                <a:spcPts val="0"/>
              </a:spcAft>
              <a:buSzPts val="2000"/>
              <a:buChar char="●"/>
            </a:pPr>
            <a:r>
              <a:rPr lang="en" sz="2000">
                <a:solidFill>
                  <a:srgbClr val="FF0000"/>
                </a:solidFill>
              </a:rPr>
              <a:t>Scale</a:t>
            </a:r>
            <a:r>
              <a:rPr lang="en" sz="2000"/>
              <a:t> your database operation without a major overhaul of data schema or strategy and without a dip in performance</a:t>
            </a:r>
            <a:br>
              <a:rPr lang="en" sz="2000"/>
            </a:br>
            <a:endParaRPr sz="2000"/>
          </a:p>
          <a:p>
            <a:pPr indent="-355600" lvl="0" marL="457200" rtl="0" algn="l">
              <a:spcBef>
                <a:spcPts val="0"/>
              </a:spcBef>
              <a:spcAft>
                <a:spcPts val="0"/>
              </a:spcAft>
              <a:buSzPts val="2000"/>
              <a:buChar char="●"/>
            </a:pPr>
            <a:r>
              <a:rPr lang="en" sz="2000"/>
              <a:t>Maximize IT infrastructure potential through </a:t>
            </a:r>
            <a:r>
              <a:rPr lang="en" sz="2000">
                <a:solidFill>
                  <a:srgbClr val="FF0000"/>
                </a:solidFill>
              </a:rPr>
              <a:t>efficient use of storage resources</a:t>
            </a:r>
            <a:br>
              <a:rPr lang="en" sz="2000">
                <a:solidFill>
                  <a:srgbClr val="FF0000"/>
                </a:solidFill>
              </a:rPr>
            </a:br>
            <a:endParaRPr sz="2000">
              <a:solidFill>
                <a:srgbClr val="FF0000"/>
              </a:solidFill>
            </a:endParaRPr>
          </a:p>
          <a:p>
            <a:pPr indent="-355600" lvl="0" marL="457200" rtl="0" algn="l">
              <a:spcBef>
                <a:spcPts val="0"/>
              </a:spcBef>
              <a:spcAft>
                <a:spcPts val="0"/>
              </a:spcAft>
              <a:buSzPts val="2000"/>
              <a:buChar char="●"/>
            </a:pPr>
            <a:r>
              <a:rPr lang="en" sz="2000"/>
              <a:t>Achieve big data levels of information storage</a:t>
            </a:r>
            <a:br>
              <a:rPr lang="en" sz="2000"/>
            </a:br>
            <a:endParaRPr sz="2000"/>
          </a:p>
          <a:p>
            <a:pPr indent="-355600" lvl="0" marL="457200" rtl="0" algn="l">
              <a:spcBef>
                <a:spcPts val="0"/>
              </a:spcBef>
              <a:spcAft>
                <a:spcPts val="0"/>
              </a:spcAft>
              <a:buSzPts val="2000"/>
              <a:buChar char="●"/>
            </a:pPr>
            <a:r>
              <a:rPr lang="en" sz="2000"/>
              <a:t>Support business applications with high availability</a:t>
            </a:r>
            <a:endParaRPr sz="2000"/>
          </a:p>
          <a:p>
            <a:pPr indent="0" lvl="0" marL="457200" rtl="0" algn="l">
              <a:spcBef>
                <a:spcPts val="1600"/>
              </a:spcBef>
              <a:spcAft>
                <a:spcPts val="160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NoSQL databases</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Document</a:t>
            </a:r>
            <a:endParaRPr sz="2400"/>
          </a:p>
          <a:p>
            <a:pPr indent="-381000" lvl="0" marL="457200" rtl="0" algn="l">
              <a:spcBef>
                <a:spcPts val="0"/>
              </a:spcBef>
              <a:spcAft>
                <a:spcPts val="0"/>
              </a:spcAft>
              <a:buSzPts val="2400"/>
              <a:buChar char="●"/>
            </a:pPr>
            <a:r>
              <a:rPr lang="en" sz="2400"/>
              <a:t>Graph</a:t>
            </a:r>
            <a:endParaRPr sz="2400"/>
          </a:p>
          <a:p>
            <a:pPr indent="-381000" lvl="0" marL="457200" rtl="0" algn="l">
              <a:spcBef>
                <a:spcPts val="0"/>
              </a:spcBef>
              <a:spcAft>
                <a:spcPts val="0"/>
              </a:spcAft>
              <a:buSzPts val="2400"/>
              <a:buChar char="●"/>
            </a:pPr>
            <a:r>
              <a:rPr lang="en" sz="2400"/>
              <a:t>Key-Value</a:t>
            </a:r>
            <a:endParaRPr sz="2400"/>
          </a:p>
          <a:p>
            <a:pPr indent="-381000" lvl="0" marL="457200" rtl="0" algn="l">
              <a:spcBef>
                <a:spcPts val="0"/>
              </a:spcBef>
              <a:spcAft>
                <a:spcPts val="0"/>
              </a:spcAft>
              <a:buSzPts val="2400"/>
              <a:buChar char="●"/>
            </a:pPr>
            <a:r>
              <a:rPr lang="en" sz="2400"/>
              <a:t>Column</a:t>
            </a:r>
            <a:endParaRPr sz="2400"/>
          </a:p>
          <a:p>
            <a:pPr indent="-381000" lvl="0" marL="457200" rtl="0" algn="l">
              <a:spcBef>
                <a:spcPts val="0"/>
              </a:spcBef>
              <a:spcAft>
                <a:spcPts val="0"/>
              </a:spcAft>
              <a:buSzPts val="2400"/>
              <a:buChar char="●"/>
            </a:pPr>
            <a:r>
              <a:rPr lang="en" sz="2400"/>
              <a:t>...</a:t>
            </a:r>
            <a:endParaRPr sz="2400"/>
          </a:p>
          <a:p>
            <a:pPr indent="0" lvl="0" marL="457200" rtl="0" algn="l">
              <a:spcBef>
                <a:spcPts val="1600"/>
              </a:spcBef>
              <a:spcAft>
                <a:spcPts val="1600"/>
              </a:spcAft>
              <a:buNone/>
            </a:pPr>
            <a:r>
              <a:t/>
            </a:r>
            <a:endParaRPr sz="2400"/>
          </a:p>
        </p:txBody>
      </p:sp>
      <p:pic>
        <p:nvPicPr>
          <p:cNvPr id="107" name="Google Shape;107;p20"/>
          <p:cNvPicPr preferRelativeResize="0"/>
          <p:nvPr/>
        </p:nvPicPr>
        <p:blipFill>
          <a:blip r:embed="rId3">
            <a:alphaModFix/>
          </a:blip>
          <a:stretch>
            <a:fillRect/>
          </a:stretch>
        </p:blipFill>
        <p:spPr>
          <a:xfrm>
            <a:off x="4689475" y="1129850"/>
            <a:ext cx="2934400" cy="2883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 Store</a:t>
            </a:r>
            <a:endParaRPr/>
          </a:p>
        </p:txBody>
      </p:sp>
      <p:pic>
        <p:nvPicPr>
          <p:cNvPr id="113" name="Google Shape;113;p21"/>
          <p:cNvPicPr preferRelativeResize="0"/>
          <p:nvPr/>
        </p:nvPicPr>
        <p:blipFill rotWithShape="1">
          <a:blip r:embed="rId3">
            <a:alphaModFix/>
          </a:blip>
          <a:srcRect b="0" l="0" r="0" t="14214"/>
          <a:stretch/>
        </p:blipFill>
        <p:spPr>
          <a:xfrm>
            <a:off x="311700" y="1204188"/>
            <a:ext cx="5236450" cy="3312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